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4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7DE331-56C6-8C0B-354F-81549A099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DB96674-A2F6-1A51-5A6C-E6DD8E1FA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F64FEBC-34C0-67DB-B2B7-5EDFBD405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CA52BA-E5FC-E8CB-A2E2-DCA8B9BCC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583A5-2A45-5AEA-D8A6-DDE59758C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24844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716F7E-63B6-B22D-8BF6-9CDD9AFCB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1CFA24C-B8DA-D335-CFBF-536A6FF3F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B20E37-14D9-FE29-E9A1-22FE3D87B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AF5A91-1E2E-5E02-797F-BF357B8EF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89DB55-93F5-B2C3-2318-4BD54EB23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08667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62BD43D-DDB3-3735-455D-05B89AEBA2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5B69D1B-EC02-2FB7-DC4B-F2544971C4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510D17-0637-BC0E-D30A-776ECA4E3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EFA375-EE21-6DA4-EC70-72D811A8F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BDD4C87-DBE2-CCE5-C860-C8C09F822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26393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8B2CD2-B5F1-91AA-1CE1-4A0A90D5A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6FE1F9-5FB7-F4DC-1243-72383B72D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D31368-6AE7-425A-47B3-D7DDD65E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DE8740-F500-21A2-3FF1-3A9DECAEE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8A39DF-B2AA-E539-CB4B-34428C951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34258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954FB8-FE4C-27B6-BAC0-D7D39A3CC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4DF6A79-E617-53FB-AED0-B6FEEF1B4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069B10-5AC3-2846-EA6A-A44DA2942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7C6559B-6C63-92C0-C826-6655BF271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167F3A-67D3-AE29-236B-81A4DB927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46080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E92F5B-7C34-E840-ECE5-00A9D584E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656D6E4-0E80-2346-B880-797729A938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62E38E3-72F9-EE2D-5904-A2967D6FE4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99DA7C7-000C-CC83-86F0-BFF180870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70D18CD-4819-FBBE-5469-FD93466A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E90A1D3-05D4-F38E-36A6-19E1C4EB9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79825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3B5EE7-BF36-40C2-85C1-06248171F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A8C527E-FB88-1D1F-9D11-A72DABD10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1099B1D-53D8-510B-E67E-A5ACE51360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9011FBE-8A12-5C77-B8C5-5BFB5A382A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6C0212E-537F-D102-D709-4EAC2D4677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DDF767D-6167-7F0B-F55E-00686ED45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5AA063D-6734-5116-DA7E-7706F827C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459B34C-CDF4-9557-5D6C-AFC8F85DA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5304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ECE2EE-6970-5AB6-8B52-312BB5BFD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A7660E2-EC3C-6993-6C0B-C4CFF9803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6A1B18C-25EF-9A79-1A95-3BBDFB660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6AC3870-08C1-7797-1AE7-A377FBF7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53369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72E533E-6344-2279-B43F-E90CF412F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361997F-3015-6BD4-DA16-E2BA0083F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7345CA1-FE8A-6654-EF13-B690818B1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39917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4D8D7B-1A41-520D-409C-50D8D2691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5B6932-76D0-5304-9389-EB1B09EDC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1FB5018-3161-BF93-71FC-DC567C6D6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068AEA1-87FD-737C-B0C3-45D4B7487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362751B-3EC5-DB54-8AAC-9103A94C8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9396904-63F6-8907-6B8C-4EB8ED780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089088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9A0592-E744-EB30-2F4F-19C1027E9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C6236BC-F84A-7CF4-0892-24054B280B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CAE7EE3-C94C-813D-4BF0-2D44896A5C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289E554-03AF-18C7-7591-23AA0C6AD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4E94B36-EABB-6B43-7A1A-3146FE5EF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8508098-7581-26F3-710A-A846EEA18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9912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9913F94-32F7-C64C-06F8-2401A103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1A7AB48-4F4A-253F-255B-9F9DD60AD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1E69AFF-0B23-7B63-8630-2DE661E9E3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EB81EA-45C2-44CC-B06E-DA2DAEF13AEF}" type="datetimeFigureOut">
              <a:rPr lang="fr-BE" smtClean="0"/>
              <a:t>06-06-25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856E15-11DE-AC9F-1A0C-B53E72352F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7C03DF-FC03-4620-E5AD-EA549DCB5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F6DDE5-B9F5-4908-907D-54CA4FB6981F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943528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9BEB71-15CD-1013-12EA-E5BE540722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5845" y="406400"/>
            <a:ext cx="9144000" cy="2387600"/>
          </a:xfrm>
        </p:spPr>
        <p:txBody>
          <a:bodyPr/>
          <a:lstStyle/>
          <a:p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2AC948F-DB9D-29F4-59A3-0272913BCA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BE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40E9713-2E23-1685-F534-ED340F357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6AC7A64-03EE-6B38-34AE-20D48A536B74}"/>
              </a:ext>
            </a:extLst>
          </p:cNvPr>
          <p:cNvSpPr txBox="1"/>
          <p:nvPr/>
        </p:nvSpPr>
        <p:spPr>
          <a:xfrm>
            <a:off x="2281085" y="1651819"/>
            <a:ext cx="6263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rgbClr val="000000"/>
                </a:solidFill>
              </a:rPr>
              <a:t>Exposants:  - </a:t>
            </a:r>
            <a:r>
              <a:rPr lang="fr-BE" sz="2000" dirty="0" err="1">
                <a:solidFill>
                  <a:srgbClr val="000000"/>
                </a:solidFill>
              </a:rPr>
              <a:t>Aouirika</a:t>
            </a:r>
            <a:r>
              <a:rPr lang="fr-BE" sz="2000" dirty="0">
                <a:solidFill>
                  <a:srgbClr val="000000"/>
                </a:solidFill>
              </a:rPr>
              <a:t> </a:t>
            </a:r>
            <a:r>
              <a:rPr lang="fr-FR" sz="2000" dirty="0" err="1">
                <a:solidFill>
                  <a:srgbClr val="000000"/>
                </a:solidFill>
              </a:rPr>
              <a:t>Souhail</a:t>
            </a:r>
            <a:endParaRPr lang="fr-FR" dirty="0"/>
          </a:p>
          <a:p>
            <a:r>
              <a:rPr lang="fr-FR" sz="2000" dirty="0">
                <a:solidFill>
                  <a:srgbClr val="000000"/>
                </a:solidFill>
              </a:rPr>
              <a:t>                          - Ngo </a:t>
            </a:r>
            <a:r>
              <a:rPr lang="fr-FR" sz="2000" dirty="0" err="1">
                <a:solidFill>
                  <a:srgbClr val="000000"/>
                </a:solidFill>
              </a:rPr>
              <a:t>Mandeng</a:t>
            </a:r>
            <a:r>
              <a:rPr lang="fr-FR" sz="2000" dirty="0">
                <a:solidFill>
                  <a:srgbClr val="000000"/>
                </a:solidFill>
              </a:rPr>
              <a:t> Pauline</a:t>
            </a:r>
          </a:p>
          <a:p>
            <a:r>
              <a:rPr lang="fr-FR" sz="2000" dirty="0">
                <a:solidFill>
                  <a:srgbClr val="000000"/>
                </a:solidFill>
              </a:rPr>
              <a:t>                          -Tsinda Fokou Estelle</a:t>
            </a:r>
            <a:endParaRPr lang="fr-BE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5E019CD-7388-4355-4345-DCA1E9C50022}"/>
              </a:ext>
            </a:extLst>
          </p:cNvPr>
          <p:cNvSpPr txBox="1"/>
          <p:nvPr/>
        </p:nvSpPr>
        <p:spPr>
          <a:xfrm>
            <a:off x="1995948" y="4355690"/>
            <a:ext cx="555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rgbClr val="000000"/>
                </a:solidFill>
              </a:rPr>
              <a:t>Enseignant: Mr Alain </a:t>
            </a:r>
            <a:r>
              <a:rPr lang="fr-FR" sz="2000" dirty="0" err="1">
                <a:solidFill>
                  <a:srgbClr val="000000"/>
                </a:solidFill>
              </a:rPr>
              <a:t>Mbayo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652018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AE3403-20A2-4CAD-D796-05A8F84BF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6117"/>
            <a:ext cx="10515600" cy="1325563"/>
          </a:xfrm>
        </p:spPr>
        <p:txBody>
          <a:bodyPr/>
          <a:lstStyle/>
          <a:p>
            <a:pPr algn="ctr"/>
            <a:r>
              <a:rPr lang="fr-BE" sz="2000" b="1" dirty="0">
                <a:solidFill>
                  <a:srgbClr val="FF0000"/>
                </a:solidFill>
              </a:rPr>
              <a:t>Problèmes rencontrés et solutions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825F345-E757-4BDD-04B8-143941071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66162"/>
            <a:ext cx="12192000" cy="279183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D0FA66C-2881-BC00-D772-50330C996EB9}"/>
              </a:ext>
            </a:extLst>
          </p:cNvPr>
          <p:cNvSpPr txBox="1"/>
          <p:nvPr/>
        </p:nvSpPr>
        <p:spPr>
          <a:xfrm>
            <a:off x="497732" y="843677"/>
            <a:ext cx="1041309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000000"/>
                </a:solidFill>
                <a:highlight>
                  <a:srgbClr val="FF0000"/>
                </a:highlight>
              </a:rPr>
              <a:t>Problème: </a:t>
            </a:r>
            <a:r>
              <a:rPr lang="fr-FR" sz="2000" dirty="0">
                <a:solidFill>
                  <a:srgbClr val="000000"/>
                </a:solidFill>
                <a:highlight>
                  <a:srgbClr val="FF0000"/>
                </a:highlight>
              </a:rPr>
              <a:t>Changement d'URL n’actualisait pas les produits </a:t>
            </a:r>
          </a:p>
          <a:p>
            <a:r>
              <a:rPr lang="fr-FR" sz="2000" b="1" dirty="0">
                <a:solidFill>
                  <a:srgbClr val="000000"/>
                </a:solidFill>
                <a:highlight>
                  <a:srgbClr val="00FF00"/>
                </a:highlight>
              </a:rPr>
              <a:t>Solution: </a:t>
            </a:r>
            <a:r>
              <a:rPr lang="fr-FR" sz="2000" dirty="0">
                <a:solidFill>
                  <a:srgbClr val="000000"/>
                </a:solidFill>
                <a:highlight>
                  <a:srgbClr val="00FF00"/>
                </a:highlight>
              </a:rPr>
              <a:t>Utilisation de </a:t>
            </a:r>
            <a:r>
              <a:rPr lang="fr-FR" sz="2000" dirty="0" err="1">
                <a:solidFill>
                  <a:srgbClr val="000000"/>
                </a:solidFill>
                <a:highlight>
                  <a:srgbClr val="00FF00"/>
                </a:highlight>
              </a:rPr>
              <a:t>paramMap.subscribe</a:t>
            </a:r>
            <a:r>
              <a:rPr lang="fr-FR" sz="2000" dirty="0">
                <a:solidFill>
                  <a:srgbClr val="000000"/>
                </a:solidFill>
                <a:highlight>
                  <a:srgbClr val="00FF00"/>
                </a:highlight>
              </a:rPr>
              <a:t>() à la place de snapshot</a:t>
            </a:r>
          </a:p>
          <a:p>
            <a:r>
              <a:rPr lang="fr-FR" sz="2000" b="1" dirty="0">
                <a:solidFill>
                  <a:srgbClr val="000000"/>
                </a:solidFill>
                <a:highlight>
                  <a:srgbClr val="FF0000"/>
                </a:highlight>
              </a:rPr>
              <a:t>Problème: </a:t>
            </a:r>
            <a:r>
              <a:rPr lang="fr-FR" sz="2000" dirty="0">
                <a:solidFill>
                  <a:srgbClr val="000000"/>
                </a:solidFill>
                <a:highlight>
                  <a:srgbClr val="FF0000"/>
                </a:highlight>
              </a:rPr>
              <a:t>Erreur CORS entre </a:t>
            </a:r>
            <a:r>
              <a:rPr lang="fr-FR" sz="2000" dirty="0" err="1">
                <a:solidFill>
                  <a:srgbClr val="000000"/>
                </a:solidFill>
                <a:highlight>
                  <a:srgbClr val="FF0000"/>
                </a:highlight>
              </a:rPr>
              <a:t>Angular</a:t>
            </a:r>
            <a:r>
              <a:rPr lang="fr-FR" sz="2000" dirty="0">
                <a:solidFill>
                  <a:srgbClr val="000000"/>
                </a:solidFill>
                <a:highlight>
                  <a:srgbClr val="FF0000"/>
                </a:highlight>
              </a:rPr>
              <a:t> (4200) et Spring Boot (8080)</a:t>
            </a:r>
          </a:p>
          <a:p>
            <a:r>
              <a:rPr lang="fr-FR" sz="2000" b="1" dirty="0">
                <a:solidFill>
                  <a:srgbClr val="000000"/>
                </a:solidFill>
                <a:highlight>
                  <a:srgbClr val="00FF00"/>
                </a:highlight>
              </a:rPr>
              <a:t>Solution: </a:t>
            </a:r>
            <a:r>
              <a:rPr lang="fr-FR" sz="2000" dirty="0">
                <a:solidFill>
                  <a:srgbClr val="000000"/>
                </a:solidFill>
                <a:highlight>
                  <a:srgbClr val="00FF00"/>
                </a:highlight>
              </a:rPr>
              <a:t>Ajout de @CrossOrigin et d’une classe </a:t>
            </a:r>
            <a:r>
              <a:rPr lang="fr-FR" sz="2000" dirty="0" err="1">
                <a:solidFill>
                  <a:srgbClr val="000000"/>
                </a:solidFill>
                <a:highlight>
                  <a:srgbClr val="00FF00"/>
                </a:highlight>
              </a:rPr>
              <a:t>WebConfig</a:t>
            </a:r>
            <a:endParaRPr lang="fr-FR" sz="2400" dirty="0">
              <a:highlight>
                <a:srgbClr val="00FF00"/>
              </a:highlight>
            </a:endParaRPr>
          </a:p>
          <a:p>
            <a:r>
              <a:rPr lang="fr-FR" sz="2000" b="1" dirty="0">
                <a:solidFill>
                  <a:srgbClr val="000000"/>
                </a:solidFill>
                <a:highlight>
                  <a:srgbClr val="FF0000"/>
                </a:highlight>
              </a:rPr>
              <a:t>Problème: </a:t>
            </a:r>
            <a:r>
              <a:rPr lang="fr-BE" sz="2000" dirty="0" err="1">
                <a:solidFill>
                  <a:srgbClr val="000000"/>
                </a:solidFill>
                <a:highlight>
                  <a:srgbClr val="FF0000"/>
                </a:highlight>
              </a:rPr>
              <a:t>ProduitListComponent</a:t>
            </a:r>
            <a:r>
              <a:rPr lang="fr-BE" sz="2000" dirty="0">
                <a:solidFill>
                  <a:srgbClr val="000000"/>
                </a:solidFill>
                <a:highlight>
                  <a:srgbClr val="FF0000"/>
                </a:highlight>
              </a:rPr>
              <a:t> non reconnu</a:t>
            </a:r>
            <a:endParaRPr lang="fr-BE" sz="2000" dirty="0">
              <a:solidFill>
                <a:srgbClr val="000000"/>
              </a:solidFill>
              <a:highlight>
                <a:srgbClr val="00FF00"/>
              </a:highlight>
            </a:endParaRPr>
          </a:p>
          <a:p>
            <a:r>
              <a:rPr lang="fr-BE" sz="2000" b="1" dirty="0">
                <a:solidFill>
                  <a:srgbClr val="000000"/>
                </a:solidFill>
                <a:highlight>
                  <a:srgbClr val="00FF00"/>
                </a:highlight>
              </a:rPr>
              <a:t>Solution: </a:t>
            </a:r>
            <a:r>
              <a:rPr lang="fr-FR" sz="2000" dirty="0">
                <a:solidFill>
                  <a:srgbClr val="000000"/>
                </a:solidFill>
                <a:highlight>
                  <a:srgbClr val="00FF00"/>
                </a:highlight>
              </a:rPr>
              <a:t>Correction de </a:t>
            </a:r>
            <a:r>
              <a:rPr lang="fr-FR" sz="2000" dirty="0" err="1">
                <a:solidFill>
                  <a:srgbClr val="000000"/>
                </a:solidFill>
                <a:highlight>
                  <a:srgbClr val="00FF00"/>
                </a:highlight>
              </a:rPr>
              <a:t>styleUrl</a:t>
            </a:r>
            <a:r>
              <a:rPr lang="fr-FR" sz="2000" dirty="0">
                <a:solidFill>
                  <a:srgbClr val="000000"/>
                </a:solidFill>
                <a:highlight>
                  <a:srgbClr val="00FF00"/>
                </a:highlight>
              </a:rPr>
              <a:t> → </a:t>
            </a:r>
            <a:r>
              <a:rPr lang="fr-FR" sz="2000" dirty="0" err="1">
                <a:solidFill>
                  <a:srgbClr val="000000"/>
                </a:solidFill>
                <a:highlight>
                  <a:srgbClr val="00FF00"/>
                </a:highlight>
              </a:rPr>
              <a:t>styleUrls</a:t>
            </a:r>
            <a:r>
              <a:rPr lang="fr-FR" sz="2000" dirty="0">
                <a:solidFill>
                  <a:srgbClr val="000000"/>
                </a:solidFill>
                <a:highlight>
                  <a:srgbClr val="00FF00"/>
                </a:highlight>
              </a:rPr>
              <a:t> avec un tableau [] </a:t>
            </a:r>
          </a:p>
          <a:p>
            <a:r>
              <a:rPr lang="fr-FR" sz="2000" b="1" dirty="0">
                <a:highlight>
                  <a:srgbClr val="FF0000"/>
                </a:highlight>
              </a:rPr>
              <a:t>Problème: </a:t>
            </a:r>
            <a:r>
              <a:rPr lang="fr-FR" sz="2000" dirty="0">
                <a:highlight>
                  <a:srgbClr val="FF0000"/>
                </a:highlight>
              </a:rPr>
              <a:t>Les données JSON s'affichaient en boucle infinie (problème de sérialisation)</a:t>
            </a:r>
          </a:p>
          <a:p>
            <a:r>
              <a:rPr lang="fr-FR" sz="2000" b="1" dirty="0">
                <a:solidFill>
                  <a:srgbClr val="000000"/>
                </a:solidFill>
                <a:highlight>
                  <a:srgbClr val="00FF00"/>
                </a:highlight>
              </a:rPr>
              <a:t>Solution: </a:t>
            </a:r>
            <a:r>
              <a:rPr lang="fr-FR" sz="2000" dirty="0">
                <a:solidFill>
                  <a:srgbClr val="000000"/>
                </a:solidFill>
                <a:highlight>
                  <a:srgbClr val="00FF00"/>
                </a:highlight>
              </a:rPr>
              <a:t>Ajout de @JsonIgnore sur la relation </a:t>
            </a:r>
            <a:r>
              <a:rPr lang="fr-FR" sz="2000" dirty="0" err="1">
                <a:solidFill>
                  <a:srgbClr val="000000"/>
                </a:solidFill>
                <a:highlight>
                  <a:srgbClr val="00FF00"/>
                </a:highlight>
              </a:rPr>
              <a:t>ManyToOne</a:t>
            </a:r>
            <a:r>
              <a:rPr lang="fr-FR" sz="2000" dirty="0">
                <a:solidFill>
                  <a:srgbClr val="000000"/>
                </a:solidFill>
                <a:highlight>
                  <a:srgbClr val="00FF00"/>
                </a:highlight>
              </a:rPr>
              <a:t> pour éviter la récursivité </a:t>
            </a:r>
          </a:p>
          <a:p>
            <a:r>
              <a:rPr lang="fr-FR" sz="2000" b="1" dirty="0">
                <a:solidFill>
                  <a:srgbClr val="000000"/>
                </a:solidFill>
                <a:highlight>
                  <a:srgbClr val="FF0000"/>
                </a:highlight>
              </a:rPr>
              <a:t>Problème: </a:t>
            </a:r>
            <a:r>
              <a:rPr lang="fr-FR" sz="2000" dirty="0">
                <a:solidFill>
                  <a:srgbClr val="000000"/>
                </a:solidFill>
                <a:highlight>
                  <a:srgbClr val="FF0000"/>
                </a:highlight>
              </a:rPr>
              <a:t>Champs description manquant côté backend </a:t>
            </a:r>
          </a:p>
          <a:p>
            <a:r>
              <a:rPr lang="fr-FR" sz="2000" b="1" dirty="0">
                <a:solidFill>
                  <a:srgbClr val="000000"/>
                </a:solidFill>
                <a:highlight>
                  <a:srgbClr val="00FF00"/>
                </a:highlight>
              </a:rPr>
              <a:t>Solution: </a:t>
            </a:r>
            <a:r>
              <a:rPr lang="fr-FR" sz="2000" dirty="0">
                <a:solidFill>
                  <a:srgbClr val="000000"/>
                </a:solidFill>
                <a:highlight>
                  <a:srgbClr val="00FF00"/>
                </a:highlight>
              </a:rPr>
              <a:t>Ajout du champ dans la classe Product, mise à jour du constructeur, setters/getters, et du </a:t>
            </a:r>
            <a:r>
              <a:rPr lang="fr-FR" sz="2000" dirty="0" err="1">
                <a:solidFill>
                  <a:srgbClr val="000000"/>
                </a:solidFill>
                <a:highlight>
                  <a:srgbClr val="00FF00"/>
                </a:highlight>
              </a:rPr>
              <a:t>seed</a:t>
            </a:r>
            <a:r>
              <a:rPr lang="fr-FR" sz="2000" dirty="0">
                <a:solidFill>
                  <a:srgbClr val="000000"/>
                </a:solidFill>
                <a:highlight>
                  <a:srgbClr val="00FF00"/>
                </a:highlight>
              </a:rPr>
              <a:t> initial</a:t>
            </a:r>
            <a:endParaRPr lang="fr-BE" sz="2400" dirty="0">
              <a:highlight>
                <a:srgbClr val="00FF00"/>
              </a:highlight>
            </a:endParaRP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098817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8D36E4-F2E5-7BC5-DEF6-CA044B572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2400" b="1" dirty="0">
                <a:solidFill>
                  <a:srgbClr val="000000"/>
                </a:solidFill>
              </a:rPr>
              <a:t>Rétrospective</a:t>
            </a:r>
            <a:endParaRPr lang="fr-BE" sz="4800" b="1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5A7660-3129-2BC9-0396-645B9EE20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38535"/>
            <a:ext cx="10426430" cy="1838427"/>
          </a:xfrm>
        </p:spPr>
        <p:txBody>
          <a:bodyPr>
            <a:normAutofit/>
          </a:bodyPr>
          <a:lstStyle/>
          <a:p>
            <a:endParaRPr lang="fr-BE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DC05142-050D-B22F-E437-D30A358CF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732" y="3776839"/>
            <a:ext cx="10724536" cy="2716036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7A659F8-CEC5-F8E8-DDB8-F001884F061B}"/>
              </a:ext>
            </a:extLst>
          </p:cNvPr>
          <p:cNvSpPr txBox="1"/>
          <p:nvPr/>
        </p:nvSpPr>
        <p:spPr>
          <a:xfrm>
            <a:off x="352549" y="1262577"/>
            <a:ext cx="1017392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000000"/>
                </a:solidFill>
              </a:rPr>
              <a:t>Ce qui s’est bien passé : </a:t>
            </a:r>
          </a:p>
          <a:p>
            <a:pPr>
              <a:buFontTx/>
              <a:buChar char="-"/>
            </a:pPr>
            <a:r>
              <a:rPr lang="fr-FR" sz="2000" dirty="0">
                <a:solidFill>
                  <a:srgbClr val="000000"/>
                </a:solidFill>
              </a:rPr>
              <a:t>Compréhension de la logique </a:t>
            </a:r>
            <a:r>
              <a:rPr lang="fr-FR" sz="2000" dirty="0" err="1">
                <a:solidFill>
                  <a:srgbClr val="000000"/>
                </a:solidFill>
              </a:rPr>
              <a:t>Angular</a:t>
            </a:r>
            <a:endParaRPr lang="fr-FR" sz="2400" dirty="0"/>
          </a:p>
          <a:p>
            <a:pPr>
              <a:buFontTx/>
              <a:buChar char="-"/>
            </a:pPr>
            <a:r>
              <a:rPr lang="fr-FR" sz="2000" dirty="0">
                <a:solidFill>
                  <a:srgbClr val="000000"/>
                </a:solidFill>
              </a:rPr>
              <a:t>Intégration backend ↔ frontend </a:t>
            </a:r>
          </a:p>
          <a:p>
            <a:pPr>
              <a:buFontTx/>
              <a:buChar char="-"/>
            </a:pPr>
            <a:r>
              <a:rPr lang="fr-FR" sz="2000" dirty="0">
                <a:solidFill>
                  <a:srgbClr val="000000"/>
                </a:solidFill>
              </a:rPr>
              <a:t>Collaboration entre les membres</a:t>
            </a:r>
          </a:p>
          <a:p>
            <a:r>
              <a:rPr lang="fr-FR" sz="2000" b="1" dirty="0">
                <a:solidFill>
                  <a:srgbClr val="000000"/>
                </a:solidFill>
              </a:rPr>
              <a:t>Ce qui a posé problème : </a:t>
            </a:r>
          </a:p>
          <a:p>
            <a:pPr>
              <a:buFontTx/>
              <a:buChar char="-"/>
            </a:pPr>
            <a:r>
              <a:rPr lang="fr-FR" sz="2000" dirty="0">
                <a:solidFill>
                  <a:srgbClr val="000000"/>
                </a:solidFill>
              </a:rPr>
              <a:t>Blocages CORS </a:t>
            </a:r>
          </a:p>
          <a:p>
            <a:pPr>
              <a:buFontTx/>
              <a:buChar char="-"/>
            </a:pPr>
            <a:r>
              <a:rPr lang="fr-FR" sz="2000" dirty="0">
                <a:solidFill>
                  <a:srgbClr val="000000"/>
                </a:solidFill>
              </a:rPr>
              <a:t>Chargement dynamique </a:t>
            </a:r>
            <a:r>
              <a:rPr lang="fr-FR" sz="2000" dirty="0" err="1">
                <a:solidFill>
                  <a:srgbClr val="000000"/>
                </a:solidFill>
              </a:rPr>
              <a:t>Angular</a:t>
            </a:r>
            <a:r>
              <a:rPr lang="fr-FR" sz="2000" dirty="0">
                <a:solidFill>
                  <a:srgbClr val="000000"/>
                </a:solidFill>
              </a:rPr>
              <a:t> à assimiler</a:t>
            </a:r>
          </a:p>
          <a:p>
            <a:r>
              <a:rPr lang="fr-FR" sz="2000" b="1" dirty="0">
                <a:solidFill>
                  <a:srgbClr val="000000"/>
                </a:solidFill>
              </a:rPr>
              <a:t>Piste d’amélioration:</a:t>
            </a:r>
          </a:p>
          <a:p>
            <a:r>
              <a:rPr lang="fr-FR" sz="2000" dirty="0">
                <a:solidFill>
                  <a:srgbClr val="000000"/>
                </a:solidFill>
              </a:rPr>
              <a:t>-Prévoir des maquettes ou wireframes</a:t>
            </a:r>
          </a:p>
          <a:p>
            <a:r>
              <a:rPr lang="fr-FR" sz="2000" dirty="0">
                <a:solidFill>
                  <a:srgbClr val="000000"/>
                </a:solidFill>
              </a:rPr>
              <a:t>-Commencer les tests automatisés dès le Sprint2</a:t>
            </a:r>
            <a:endParaRPr lang="fr-BE" sz="2400" dirty="0"/>
          </a:p>
        </p:txBody>
      </p:sp>
    </p:spTree>
    <p:extLst>
      <p:ext uri="{BB962C8B-B14F-4D97-AF65-F5344CB8AC3E}">
        <p14:creationId xmlns:p14="http://schemas.microsoft.com/office/powerpoint/2010/main" val="757152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82954E-DFC5-A1C4-D555-33DA42A57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000" dirty="0">
                <a:solidFill>
                  <a:srgbClr val="000000"/>
                </a:solidFill>
              </a:rPr>
              <a:t>Prochaines étapes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03CB53-A8B4-A0D0-A0A2-18F7A93267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BE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A626CD4-47F7-3554-72A3-8383589C4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825624"/>
            <a:ext cx="10515599" cy="503237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355C0010-3985-E853-AE48-9EAB752ADE43}"/>
              </a:ext>
            </a:extLst>
          </p:cNvPr>
          <p:cNvSpPr txBox="1"/>
          <p:nvPr/>
        </p:nvSpPr>
        <p:spPr>
          <a:xfrm>
            <a:off x="1258529" y="2182762"/>
            <a:ext cx="101665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rgbClr val="000000"/>
                </a:solidFill>
              </a:rPr>
              <a:t>- Ajouter des tests unitaires (backend + </a:t>
            </a:r>
            <a:r>
              <a:rPr lang="fr-FR" sz="2000" dirty="0" err="1">
                <a:solidFill>
                  <a:srgbClr val="000000"/>
                </a:solidFill>
              </a:rPr>
              <a:t>Angular</a:t>
            </a:r>
            <a:r>
              <a:rPr lang="fr-FR" sz="2000" dirty="0">
                <a:solidFill>
                  <a:srgbClr val="000000"/>
                </a:solidFill>
              </a:rPr>
              <a:t>) </a:t>
            </a:r>
          </a:p>
          <a:p>
            <a:r>
              <a:rPr lang="fr-FR" sz="2000" dirty="0">
                <a:solidFill>
                  <a:srgbClr val="000000"/>
                </a:solidFill>
              </a:rPr>
              <a:t>- Styliser l’interface utilisateur</a:t>
            </a:r>
            <a:endParaRPr lang="fr-BE" sz="3200" dirty="0"/>
          </a:p>
        </p:txBody>
      </p:sp>
    </p:spTree>
    <p:extLst>
      <p:ext uri="{BB962C8B-B14F-4D97-AF65-F5344CB8AC3E}">
        <p14:creationId xmlns:p14="http://schemas.microsoft.com/office/powerpoint/2010/main" val="3892231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1125D3CF-FFB4-3351-8FBC-E2509CA0F2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756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D1005F-3AA3-F941-F382-5EBBF171C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000" dirty="0">
                <a:solidFill>
                  <a:srgbClr val="000000"/>
                </a:solidFill>
              </a:rPr>
              <a:t>Objectifs du sprint</a:t>
            </a:r>
            <a:endParaRPr lang="fr-BE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20308CD-0993-339F-8200-8D25362833B4}"/>
              </a:ext>
            </a:extLst>
          </p:cNvPr>
          <p:cNvSpPr txBox="1"/>
          <p:nvPr/>
        </p:nvSpPr>
        <p:spPr>
          <a:xfrm>
            <a:off x="2015613" y="419329"/>
            <a:ext cx="986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rgbClr val="000000"/>
                </a:solidFill>
              </a:rPr>
              <a:t> </a:t>
            </a:r>
            <a:endParaRPr lang="fr-BE" sz="2800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E59D5E3-401F-D210-C1E3-2967A7743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537" y="1332373"/>
            <a:ext cx="7853463" cy="527500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E2EB148-2A2C-FC75-014B-3504F4C82D16}"/>
              </a:ext>
            </a:extLst>
          </p:cNvPr>
          <p:cNvSpPr txBox="1"/>
          <p:nvPr/>
        </p:nvSpPr>
        <p:spPr>
          <a:xfrm>
            <a:off x="-85928" y="1429649"/>
            <a:ext cx="462874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rgbClr val="000000"/>
                </a:solidFill>
                <a:highlight>
                  <a:srgbClr val="FFFF00"/>
                </a:highlight>
              </a:rPr>
              <a:t>Le sprint avait pour objectif de construire les fonctionnalités de base du site web de vente de t-shirts : </a:t>
            </a:r>
          </a:p>
          <a:p>
            <a:r>
              <a:rPr lang="fr-FR" sz="2000" dirty="0">
                <a:solidFill>
                  <a:srgbClr val="000000"/>
                </a:solidFill>
                <a:highlight>
                  <a:srgbClr val="FFFF00"/>
                </a:highlight>
              </a:rPr>
              <a:t>-US01 : Affichage des catégories </a:t>
            </a:r>
          </a:p>
          <a:p>
            <a:r>
              <a:rPr lang="fr-FR" sz="2000" dirty="0">
                <a:solidFill>
                  <a:srgbClr val="000000"/>
                </a:solidFill>
                <a:highlight>
                  <a:srgbClr val="FFFF00"/>
                </a:highlight>
              </a:rPr>
              <a:t>- US02 : Affichage des produits par catégorie sélectionnée </a:t>
            </a:r>
          </a:p>
          <a:p>
            <a:r>
              <a:rPr lang="fr-FR" sz="2000" dirty="0">
                <a:solidFill>
                  <a:srgbClr val="000000"/>
                </a:solidFill>
                <a:highlight>
                  <a:srgbClr val="FFFF00"/>
                </a:highlight>
              </a:rPr>
              <a:t>- US03 : Affichage du détail d’un produit (en cours de finalisation)</a:t>
            </a:r>
            <a:endParaRPr lang="fr-BE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67575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1DEC71-A595-EE7B-980F-57A0F9E28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000" dirty="0">
                <a:solidFill>
                  <a:srgbClr val="000000"/>
                </a:solidFill>
              </a:rPr>
              <a:t>Diagramme de cas d’utilisation</a:t>
            </a:r>
            <a:endParaRPr lang="fr-BE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32C3389-56F2-6410-FBF3-7EE85D733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5542" y="1184275"/>
            <a:ext cx="4700916" cy="4351338"/>
          </a:xfrm>
        </p:spPr>
      </p:pic>
      <p:sp>
        <p:nvSpPr>
          <p:cNvPr id="6" name="TextBox 5"/>
          <p:cNvSpPr txBox="1"/>
          <p:nvPr/>
        </p:nvSpPr>
        <p:spPr>
          <a:xfrm>
            <a:off x="457200" y="5029200"/>
            <a:ext cx="82296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defRPr sz="1600">
                <a:solidFill>
                  <a:srgbClr val="505050"/>
                </a:solidFill>
              </a:defRPr>
            </a:pPr>
            <a:r>
              <a:t>👉 Ce diagramme montre les différentes actions possibles dans l’application (ex: consulter les catégories, afficher un produit...). Chaque acteur (utilisateur) est connecté aux cas d’usage qu’il peut effectuer.</a:t>
            </a:r>
          </a:p>
        </p:txBody>
      </p:sp>
    </p:spTree>
    <p:extLst>
      <p:ext uri="{BB962C8B-B14F-4D97-AF65-F5344CB8AC3E}">
        <p14:creationId xmlns:p14="http://schemas.microsoft.com/office/powerpoint/2010/main" val="1444979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30A33F-AD2D-68BE-2282-6440DB4DE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000" dirty="0">
                <a:solidFill>
                  <a:srgbClr val="000000"/>
                </a:solidFill>
              </a:rPr>
              <a:t>Diagramme de séquence PRODUIT</a:t>
            </a:r>
            <a:endParaRPr lang="fr-BE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4E67020-83E6-0406-8465-4D087DF25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8512" y="1369219"/>
            <a:ext cx="5514975" cy="3981450"/>
          </a:xfrm>
        </p:spPr>
      </p:pic>
      <p:sp>
        <p:nvSpPr>
          <p:cNvPr id="6" name="TextBox 5"/>
          <p:cNvSpPr txBox="1"/>
          <p:nvPr/>
        </p:nvSpPr>
        <p:spPr>
          <a:xfrm>
            <a:off x="457200" y="5029200"/>
            <a:ext cx="82296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defRPr sz="1600">
                <a:solidFill>
                  <a:srgbClr val="505050"/>
                </a:solidFill>
              </a:defRPr>
            </a:pPr>
            <a:r>
              <a:t>🔄 Ce diagramme illustre le chemin parcouru par une requête lorsqu’on affiche les produits d’une catégorie. Il montre comment les objets (contrôleur, service, repository) communiquent entre eux.</a:t>
            </a:r>
          </a:p>
        </p:txBody>
      </p:sp>
    </p:spTree>
    <p:extLst>
      <p:ext uri="{BB962C8B-B14F-4D97-AF65-F5344CB8AC3E}">
        <p14:creationId xmlns:p14="http://schemas.microsoft.com/office/powerpoint/2010/main" val="4249928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E9A720-1B04-910C-F302-C49E2EE71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000" dirty="0">
                <a:solidFill>
                  <a:srgbClr val="000000"/>
                </a:solidFill>
              </a:rPr>
              <a:t>Diagramme de séquence CATEGORIE</a:t>
            </a:r>
            <a:endParaRPr lang="fr-BE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8717516-AE90-CBDE-D209-83266747D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9491" y="1253331"/>
            <a:ext cx="4433018" cy="4351338"/>
          </a:xfrm>
        </p:spPr>
      </p:pic>
      <p:sp>
        <p:nvSpPr>
          <p:cNvPr id="6" name="TextBox 5"/>
          <p:cNvSpPr txBox="1"/>
          <p:nvPr/>
        </p:nvSpPr>
        <p:spPr>
          <a:xfrm>
            <a:off x="457200" y="5029200"/>
            <a:ext cx="82296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defRPr sz="1600">
                <a:solidFill>
                  <a:srgbClr val="505050"/>
                </a:solidFill>
              </a:defRPr>
            </a:pPr>
            <a:r>
              <a:t>🔄 Même principe que pour les produits, mais ici le focus est sur la récupération des catégories. Cela montre la logique d’appel backend complète.</a:t>
            </a:r>
          </a:p>
        </p:txBody>
      </p:sp>
    </p:spTree>
    <p:extLst>
      <p:ext uri="{BB962C8B-B14F-4D97-AF65-F5344CB8AC3E}">
        <p14:creationId xmlns:p14="http://schemas.microsoft.com/office/powerpoint/2010/main" val="3851160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55A93F-4C6C-2D59-9974-8437E4CEF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000" dirty="0">
                <a:solidFill>
                  <a:srgbClr val="000000"/>
                </a:solidFill>
              </a:rPr>
              <a:t>Diagramme de classe</a:t>
            </a:r>
            <a:endParaRPr lang="fr-BE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8A5A593-6CE1-B2A7-5391-95D20D8CD7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9154" y="1368425"/>
            <a:ext cx="3833016" cy="4351338"/>
          </a:xfrm>
        </p:spPr>
      </p:pic>
      <p:sp>
        <p:nvSpPr>
          <p:cNvPr id="6" name="TextBox 5"/>
          <p:cNvSpPr txBox="1"/>
          <p:nvPr/>
        </p:nvSpPr>
        <p:spPr>
          <a:xfrm>
            <a:off x="457200" y="5029200"/>
            <a:ext cx="82296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defRPr sz="1600">
                <a:solidFill>
                  <a:srgbClr val="505050"/>
                </a:solidFill>
              </a:defRPr>
            </a:pPr>
            <a:r>
              <a:t>📦 Ce diagramme structure les entités principales de ton application : `Category` et `Product`. Il montre leurs attributs et leur relation (ici, un produit appartient à une catégorie).</a:t>
            </a:r>
          </a:p>
        </p:txBody>
      </p:sp>
    </p:spTree>
    <p:extLst>
      <p:ext uri="{BB962C8B-B14F-4D97-AF65-F5344CB8AC3E}">
        <p14:creationId xmlns:p14="http://schemas.microsoft.com/office/powerpoint/2010/main" val="2207898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412211-8E98-D68E-1B29-8C26C548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000" dirty="0">
                <a:solidFill>
                  <a:srgbClr val="000000"/>
                </a:solidFill>
              </a:rPr>
              <a:t>User stories réalisés(1)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562806-67C1-E95D-E297-21561FAF9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BE" sz="2000" dirty="0">
                <a:solidFill>
                  <a:srgbClr val="000000"/>
                </a:solidFill>
              </a:rPr>
              <a:t>US01 – Afficher les catégories :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Récupération dynamique depuis le backend (Spring Boot)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Création du </a:t>
            </a:r>
            <a:r>
              <a:rPr lang="fr-BE" sz="2000" dirty="0" err="1">
                <a:solidFill>
                  <a:srgbClr val="000000"/>
                </a:solidFill>
              </a:rPr>
              <a:t>CategoryController</a:t>
            </a:r>
            <a:r>
              <a:rPr lang="fr-BE" sz="2000" dirty="0">
                <a:solidFill>
                  <a:srgbClr val="000000"/>
                </a:solidFill>
              </a:rPr>
              <a:t> + méthode </a:t>
            </a:r>
            <a:r>
              <a:rPr lang="fr-BE" sz="2000" dirty="0" err="1">
                <a:solidFill>
                  <a:srgbClr val="000000"/>
                </a:solidFill>
              </a:rPr>
              <a:t>findAll</a:t>
            </a:r>
            <a:r>
              <a:rPr lang="fr-BE" sz="2000" dirty="0">
                <a:solidFill>
                  <a:srgbClr val="000000"/>
                </a:solidFill>
              </a:rPr>
              <a:t>()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Configuration du repository </a:t>
            </a:r>
            <a:r>
              <a:rPr lang="fr-BE" sz="2000" dirty="0" err="1">
                <a:solidFill>
                  <a:srgbClr val="000000"/>
                </a:solidFill>
              </a:rPr>
              <a:t>CategoryRepository</a:t>
            </a:r>
            <a:endParaRPr lang="fr-BE" dirty="0"/>
          </a:p>
          <a:p>
            <a:r>
              <a:rPr lang="fr-BE" sz="2000" dirty="0">
                <a:solidFill>
                  <a:srgbClr val="000000"/>
                </a:solidFill>
              </a:rPr>
              <a:t>✔ Affichage dans </a:t>
            </a:r>
            <a:r>
              <a:rPr lang="fr-BE" sz="2000" dirty="0" err="1">
                <a:solidFill>
                  <a:srgbClr val="000000"/>
                </a:solidFill>
              </a:rPr>
              <a:t>Angular</a:t>
            </a:r>
            <a:r>
              <a:rPr lang="fr-BE" sz="2000" dirty="0">
                <a:solidFill>
                  <a:srgbClr val="000000"/>
                </a:solidFill>
              </a:rPr>
              <a:t> avec *</a:t>
            </a:r>
            <a:r>
              <a:rPr lang="fr-BE" sz="2000" dirty="0" err="1">
                <a:solidFill>
                  <a:srgbClr val="000000"/>
                </a:solidFill>
              </a:rPr>
              <a:t>ngFor</a:t>
            </a:r>
            <a:r>
              <a:rPr lang="fr-BE" sz="2000" dirty="0">
                <a:solidFill>
                  <a:srgbClr val="000000"/>
                </a:solidFill>
              </a:rPr>
              <a:t> et lien </a:t>
            </a:r>
            <a:r>
              <a:rPr lang="fr-BE" sz="2000" dirty="0" err="1">
                <a:solidFill>
                  <a:srgbClr val="000000"/>
                </a:solidFill>
              </a:rPr>
              <a:t>routerLink</a:t>
            </a:r>
            <a:endParaRPr lang="fr-BE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4B9748F-BA75-A97F-06D0-2B61C8820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148" y="4355690"/>
            <a:ext cx="9045677" cy="250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0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5B149B-99CD-E933-2A08-8D231F4E2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000" dirty="0">
                <a:solidFill>
                  <a:srgbClr val="000000"/>
                </a:solidFill>
              </a:rPr>
              <a:t>User stories réalisés(2)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557EAC-B9D3-C5BC-ED78-C6F6A1043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sz="2000" dirty="0">
                <a:solidFill>
                  <a:srgbClr val="000000"/>
                </a:solidFill>
              </a:rPr>
              <a:t>US02 – Afficher les produits d’une catégorie :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Création du </a:t>
            </a:r>
            <a:r>
              <a:rPr lang="fr-BE" sz="2000" dirty="0" err="1">
                <a:solidFill>
                  <a:srgbClr val="000000"/>
                </a:solidFill>
              </a:rPr>
              <a:t>ProductController</a:t>
            </a:r>
            <a:r>
              <a:rPr lang="fr-BE" sz="2000" dirty="0">
                <a:solidFill>
                  <a:srgbClr val="000000"/>
                </a:solidFill>
              </a:rPr>
              <a:t> avec /by-</a:t>
            </a:r>
            <a:r>
              <a:rPr lang="fr-BE" sz="2000" dirty="0" err="1">
                <a:solidFill>
                  <a:srgbClr val="000000"/>
                </a:solidFill>
              </a:rPr>
              <a:t>category</a:t>
            </a:r>
            <a:r>
              <a:rPr lang="fr-BE" sz="2000" dirty="0">
                <a:solidFill>
                  <a:srgbClr val="000000"/>
                </a:solidFill>
              </a:rPr>
              <a:t>/{id}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Ajout de la relation @ManyToOne entre Product et </a:t>
            </a:r>
            <a:r>
              <a:rPr lang="fr-BE" sz="2000" dirty="0" err="1">
                <a:solidFill>
                  <a:srgbClr val="000000"/>
                </a:solidFill>
              </a:rPr>
              <a:t>Category</a:t>
            </a:r>
            <a:endParaRPr lang="fr-BE" dirty="0"/>
          </a:p>
          <a:p>
            <a:r>
              <a:rPr lang="fr-BE" sz="2000" dirty="0">
                <a:solidFill>
                  <a:srgbClr val="000000"/>
                </a:solidFill>
              </a:rPr>
              <a:t>✔ Repository avec méthode </a:t>
            </a:r>
            <a:r>
              <a:rPr lang="fr-BE" sz="2000" dirty="0" err="1">
                <a:solidFill>
                  <a:srgbClr val="000000"/>
                </a:solidFill>
              </a:rPr>
              <a:t>findByCategory</a:t>
            </a:r>
            <a:r>
              <a:rPr lang="fr-BE" sz="2000" dirty="0">
                <a:solidFill>
                  <a:srgbClr val="000000"/>
                </a:solidFill>
              </a:rPr>
              <a:t>()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Composant </a:t>
            </a:r>
            <a:r>
              <a:rPr lang="fr-BE" sz="2000" dirty="0" err="1">
                <a:solidFill>
                  <a:srgbClr val="000000"/>
                </a:solidFill>
              </a:rPr>
              <a:t>ProduitListComponent</a:t>
            </a:r>
            <a:r>
              <a:rPr lang="fr-BE" sz="2000" dirty="0">
                <a:solidFill>
                  <a:srgbClr val="000000"/>
                </a:solidFill>
              </a:rPr>
              <a:t> créé côté </a:t>
            </a:r>
            <a:r>
              <a:rPr lang="fr-BE" sz="2000" dirty="0" err="1">
                <a:solidFill>
                  <a:srgbClr val="000000"/>
                </a:solidFill>
              </a:rPr>
              <a:t>Angular</a:t>
            </a:r>
            <a:endParaRPr lang="fr-BE" dirty="0"/>
          </a:p>
          <a:p>
            <a:r>
              <a:rPr lang="fr-BE" sz="2000" dirty="0">
                <a:solidFill>
                  <a:srgbClr val="000000"/>
                </a:solidFill>
              </a:rPr>
              <a:t>✔ Appel via </a:t>
            </a:r>
            <a:r>
              <a:rPr lang="fr-BE" sz="2000" dirty="0" err="1">
                <a:solidFill>
                  <a:srgbClr val="000000"/>
                </a:solidFill>
              </a:rPr>
              <a:t>ProduitService</a:t>
            </a:r>
            <a:r>
              <a:rPr lang="fr-BE" sz="2000" dirty="0">
                <a:solidFill>
                  <a:srgbClr val="000000"/>
                </a:solidFill>
              </a:rPr>
              <a:t> → /</a:t>
            </a:r>
            <a:r>
              <a:rPr lang="fr-BE" sz="2000" dirty="0" err="1">
                <a:solidFill>
                  <a:srgbClr val="000000"/>
                </a:solidFill>
              </a:rPr>
              <a:t>products</a:t>
            </a:r>
            <a:r>
              <a:rPr lang="fr-BE" sz="2000" dirty="0">
                <a:solidFill>
                  <a:srgbClr val="000000"/>
                </a:solidFill>
              </a:rPr>
              <a:t>/by-</a:t>
            </a:r>
            <a:r>
              <a:rPr lang="fr-BE" sz="2000" dirty="0" err="1">
                <a:solidFill>
                  <a:srgbClr val="000000"/>
                </a:solidFill>
              </a:rPr>
              <a:t>category</a:t>
            </a:r>
            <a:r>
              <a:rPr lang="fr-BE" sz="2000" dirty="0">
                <a:solidFill>
                  <a:srgbClr val="000000"/>
                </a:solidFill>
              </a:rPr>
              <a:t>/{id}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Affichage avec *</a:t>
            </a:r>
            <a:r>
              <a:rPr lang="fr-BE" sz="2000" dirty="0" err="1">
                <a:solidFill>
                  <a:srgbClr val="000000"/>
                </a:solidFill>
              </a:rPr>
              <a:t>ngIf</a:t>
            </a:r>
            <a:r>
              <a:rPr lang="fr-BE" sz="2000" dirty="0">
                <a:solidFill>
                  <a:srgbClr val="000000"/>
                </a:solidFill>
              </a:rPr>
              <a:t>, *</a:t>
            </a:r>
            <a:r>
              <a:rPr lang="fr-BE" sz="2000" dirty="0" err="1">
                <a:solidFill>
                  <a:srgbClr val="000000"/>
                </a:solidFill>
              </a:rPr>
              <a:t>ngFor</a:t>
            </a:r>
            <a:r>
              <a:rPr lang="fr-BE" sz="2000" dirty="0">
                <a:solidFill>
                  <a:srgbClr val="000000"/>
                </a:solidFill>
              </a:rPr>
              <a:t>, gestion du cas vide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Info-bulle avec description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30917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891B75-0C46-2E6B-7396-8F3EDA97F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2000" dirty="0">
                <a:solidFill>
                  <a:srgbClr val="000000"/>
                </a:solidFill>
              </a:rPr>
              <a:t>User stories réalisés(3)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641300B-BC26-EDAD-0205-2845486CE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sz="2000" dirty="0">
                <a:solidFill>
                  <a:srgbClr val="000000"/>
                </a:solidFill>
              </a:rPr>
              <a:t>US03 – Afficher les détails d’un produit :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Route /</a:t>
            </a:r>
            <a:r>
              <a:rPr lang="fr-BE" sz="2000" dirty="0" err="1">
                <a:solidFill>
                  <a:srgbClr val="000000"/>
                </a:solidFill>
              </a:rPr>
              <a:t>products</a:t>
            </a:r>
            <a:r>
              <a:rPr lang="fr-BE" sz="2000" dirty="0">
                <a:solidFill>
                  <a:srgbClr val="000000"/>
                </a:solidFill>
              </a:rPr>
              <a:t>/{id} ajoutée dans </a:t>
            </a:r>
            <a:r>
              <a:rPr lang="fr-BE" sz="2000" dirty="0" err="1">
                <a:solidFill>
                  <a:srgbClr val="000000"/>
                </a:solidFill>
              </a:rPr>
              <a:t>ProductController</a:t>
            </a:r>
            <a:endParaRPr lang="fr-BE" dirty="0"/>
          </a:p>
          <a:p>
            <a:r>
              <a:rPr lang="fr-BE" sz="2000" dirty="0">
                <a:solidFill>
                  <a:srgbClr val="000000"/>
                </a:solidFill>
              </a:rPr>
              <a:t>✔ Ajout du champ description dans Product + </a:t>
            </a:r>
            <a:r>
              <a:rPr lang="fr-BE" sz="2000" dirty="0" err="1">
                <a:solidFill>
                  <a:srgbClr val="000000"/>
                </a:solidFill>
              </a:rPr>
              <a:t>seed</a:t>
            </a:r>
            <a:r>
              <a:rPr lang="fr-BE" sz="2000" dirty="0">
                <a:solidFill>
                  <a:srgbClr val="000000"/>
                </a:solidFill>
              </a:rPr>
              <a:t> initial mis à jour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Composant </a:t>
            </a:r>
            <a:r>
              <a:rPr lang="fr-BE" sz="2000" dirty="0" err="1">
                <a:solidFill>
                  <a:srgbClr val="000000"/>
                </a:solidFill>
              </a:rPr>
              <a:t>ProduitDetailComponent</a:t>
            </a:r>
            <a:r>
              <a:rPr lang="fr-BE" sz="2000" dirty="0">
                <a:solidFill>
                  <a:srgbClr val="000000"/>
                </a:solidFill>
              </a:rPr>
              <a:t> créé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</a:t>
            </a:r>
            <a:r>
              <a:rPr lang="fr-BE" sz="2000" dirty="0" err="1">
                <a:solidFill>
                  <a:srgbClr val="000000"/>
                </a:solidFill>
              </a:rPr>
              <a:t>Routing</a:t>
            </a:r>
            <a:r>
              <a:rPr lang="fr-BE" sz="2000" dirty="0">
                <a:solidFill>
                  <a:srgbClr val="000000"/>
                </a:solidFill>
              </a:rPr>
              <a:t> dynamique </a:t>
            </a:r>
            <a:r>
              <a:rPr lang="fr-BE" sz="2000" dirty="0" err="1">
                <a:solidFill>
                  <a:srgbClr val="000000"/>
                </a:solidFill>
              </a:rPr>
              <a:t>Angular</a:t>
            </a:r>
            <a:r>
              <a:rPr lang="fr-BE" sz="2000" dirty="0">
                <a:solidFill>
                  <a:srgbClr val="000000"/>
                </a:solidFill>
              </a:rPr>
              <a:t> OK (produit/:id)</a:t>
            </a:r>
          </a:p>
          <a:p>
            <a:r>
              <a:rPr lang="fr-BE" sz="2000" dirty="0">
                <a:solidFill>
                  <a:srgbClr val="000000"/>
                </a:solidFill>
              </a:rPr>
              <a:t>✔ Affichage complet HTML/CSS avec image, marque, prix, description</a:t>
            </a:r>
          </a:p>
        </p:txBody>
      </p:sp>
    </p:spTree>
    <p:extLst>
      <p:ext uri="{BB962C8B-B14F-4D97-AF65-F5344CB8AC3E}">
        <p14:creationId xmlns:p14="http://schemas.microsoft.com/office/powerpoint/2010/main" val="109455072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</TotalTime>
  <Words>594</Words>
  <Application>Microsoft Office PowerPoint</Application>
  <PresentationFormat>Grand écran</PresentationFormat>
  <Paragraphs>69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Thème Office</vt:lpstr>
      <vt:lpstr>Présentation PowerPoint</vt:lpstr>
      <vt:lpstr>Objectifs du sprint</vt:lpstr>
      <vt:lpstr>Diagramme de cas d’utilisation</vt:lpstr>
      <vt:lpstr>Diagramme de séquence PRODUIT</vt:lpstr>
      <vt:lpstr>Diagramme de séquence CATEGORIE</vt:lpstr>
      <vt:lpstr>Diagramme de classe</vt:lpstr>
      <vt:lpstr>User stories réalisés(1)</vt:lpstr>
      <vt:lpstr>User stories réalisés(2)</vt:lpstr>
      <vt:lpstr>User stories réalisés(3)</vt:lpstr>
      <vt:lpstr>Problèmes rencontrés et solutions </vt:lpstr>
      <vt:lpstr>Rétrospective</vt:lpstr>
      <vt:lpstr>Prochaines étapes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Estelle Tsinda Fokou</dc:creator>
  <cp:lastModifiedBy>aouirika souhail</cp:lastModifiedBy>
  <cp:revision>4</cp:revision>
  <dcterms:created xsi:type="dcterms:W3CDTF">2025-06-05T19:57:22Z</dcterms:created>
  <dcterms:modified xsi:type="dcterms:W3CDTF">2025-06-06T06:19:06Z</dcterms:modified>
</cp:coreProperties>
</file>

<file path=docProps/thumbnail.jpeg>
</file>